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93" r:id="rId4"/>
    <p:sldId id="278" r:id="rId5"/>
    <p:sldId id="285" r:id="rId6"/>
    <p:sldId id="257" r:id="rId7"/>
    <p:sldId id="262" r:id="rId8"/>
    <p:sldId id="258" r:id="rId9"/>
    <p:sldId id="263" r:id="rId10"/>
    <p:sldId id="259" r:id="rId11"/>
    <p:sldId id="264" r:id="rId12"/>
    <p:sldId id="260" r:id="rId13"/>
    <p:sldId id="266" r:id="rId14"/>
    <p:sldId id="261" r:id="rId15"/>
    <p:sldId id="267" r:id="rId16"/>
    <p:sldId id="265" r:id="rId17"/>
    <p:sldId id="268" r:id="rId18"/>
    <p:sldId id="269" r:id="rId19"/>
    <p:sldId id="271" r:id="rId20"/>
    <p:sldId id="270" r:id="rId21"/>
    <p:sldId id="272" r:id="rId22"/>
    <p:sldId id="274" r:id="rId23"/>
    <p:sldId id="276" r:id="rId24"/>
    <p:sldId id="275" r:id="rId25"/>
    <p:sldId id="277" r:id="rId26"/>
    <p:sldId id="273" r:id="rId27"/>
    <p:sldId id="282" r:id="rId28"/>
    <p:sldId id="280" r:id="rId29"/>
    <p:sldId id="288" r:id="rId30"/>
    <p:sldId id="289" r:id="rId31"/>
    <p:sldId id="290" r:id="rId32"/>
    <p:sldId id="294" r:id="rId33"/>
    <p:sldId id="295" r:id="rId34"/>
    <p:sldId id="296" r:id="rId35"/>
    <p:sldId id="292" r:id="rId36"/>
    <p:sldId id="279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49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88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53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2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4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74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83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57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62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02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0FF75-B231-443C-A50B-D2C017AA724E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FE1B8-845C-47C6-9A85-AE14DECADA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65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hyperlink" Target="mailto:Giacomo.Vezzani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6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design/controls-and-patterns/controls-by-function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15.jpeg"/><Relationship Id="rId19" Type="http://schemas.openxmlformats.org/officeDocument/2006/relationships/hyperlink" Target="https://www.google.it/url?sa=i&amp;rct=j&amp;q=&amp;esrc=s&amp;source=images&amp;cd=&amp;cad=rja&amp;uact=8&amp;ved=0ahUKEwjz_vf9j6nUAhUIPxoKHdXRD3QQjRwIBw&amp;url=https://play.google.com/store/apps/details?id%3Dit.vivigas.mobile%26hl%3Dzu&amp;psig=AFQjCNGM5gv0GLNHtxssy1vw4P-HpICR-Q&amp;ust=1496835246387460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3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iacomo.Vezzani@Gmail.com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90" y="5756506"/>
            <a:ext cx="2332613" cy="8241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53" y="-116412"/>
            <a:ext cx="5632286" cy="56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82" y="56272"/>
            <a:ext cx="7343593" cy="67779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 rot="19219774">
            <a:off x="91" y="480016"/>
            <a:ext cx="2132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i="1" dirty="0">
                <a:solidFill>
                  <a:srgbClr val="002060"/>
                </a:solidFill>
              </a:rPr>
              <a:t>90-2000</a:t>
            </a:r>
          </a:p>
        </p:txBody>
      </p:sp>
    </p:spTree>
    <p:extLst>
      <p:ext uri="{BB962C8B-B14F-4D97-AF65-F5344CB8AC3E}">
        <p14:creationId xmlns:p14="http://schemas.microsoft.com/office/powerpoint/2010/main" val="1840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7" y="2234912"/>
            <a:ext cx="7164054" cy="41527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98" y="530566"/>
            <a:ext cx="6817384" cy="340869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rot="19219774">
            <a:off x="2163115" y="610451"/>
            <a:ext cx="1761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i="1" dirty="0">
                <a:solidFill>
                  <a:srgbClr val="002060"/>
                </a:solidFill>
              </a:rPr>
              <a:t>Hoy</a:t>
            </a:r>
          </a:p>
        </p:txBody>
      </p:sp>
    </p:spTree>
    <p:extLst>
      <p:ext uri="{BB962C8B-B14F-4D97-AF65-F5344CB8AC3E}">
        <p14:creationId xmlns:p14="http://schemas.microsoft.com/office/powerpoint/2010/main" val="28760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64"/>
            <a:ext cx="6797399" cy="42331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87" y="160624"/>
            <a:ext cx="5534286" cy="41593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83" y="2031379"/>
            <a:ext cx="6858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81" y="1163098"/>
            <a:ext cx="6842083" cy="47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7791" y="548640"/>
            <a:ext cx="104522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Moraleja:</a:t>
            </a:r>
          </a:p>
          <a:p>
            <a:endParaRPr lang="es-ES" sz="4400" dirty="0"/>
          </a:p>
          <a:p>
            <a:r>
              <a:rPr lang="es-ES" sz="4400" dirty="0"/>
              <a:t>Con los años las mujeres y los hombres se hacen más feos y las aplicaciones más guapas.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87792" y="4234375"/>
            <a:ext cx="10044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Por eso, ahora, estoy más centrado en las aplicaciones.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69" y="32084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946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WPF Puntos claves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Grafica completamente VECTORIAL</a:t>
            </a:r>
          </a:p>
          <a:p>
            <a:r>
              <a:rPr lang="es-ES" sz="4000" dirty="0"/>
              <a:t>Los elementos gráficos se describen con XAML</a:t>
            </a:r>
          </a:p>
          <a:p>
            <a:r>
              <a:rPr lang="es-ES" sz="4000" dirty="0"/>
              <a:t>Separación entre presentación y lógica</a:t>
            </a:r>
          </a:p>
          <a:p>
            <a:r>
              <a:rPr lang="es-ES" sz="4000" dirty="0"/>
              <a:t>Intercambio datos y eventos bien estructurado basado en el Data </a:t>
            </a:r>
            <a:r>
              <a:rPr lang="es-ES" sz="4000" dirty="0" err="1"/>
              <a:t>Binding</a:t>
            </a:r>
            <a:endParaRPr lang="es-ES" sz="4000" dirty="0"/>
          </a:p>
          <a:p>
            <a:r>
              <a:rPr lang="es-ES" sz="4000" dirty="0"/>
              <a:t>Pensado para el modelo MVVM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253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33939"/>
            <a:ext cx="10515600" cy="929102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/>
              <a:t>WPF y MVVM para qué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4400" dirty="0"/>
              <a:t>Para conseguir aplicaciones que sean modernas (bien estructuradas, </a:t>
            </a:r>
            <a:r>
              <a:rPr lang="es-ES" sz="4400" dirty="0" err="1"/>
              <a:t>testables</a:t>
            </a:r>
            <a:r>
              <a:rPr lang="es-ES" sz="4400" dirty="0"/>
              <a:t>, ..)  y que además, lo parezcan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Para abrirnos a todos los nuevos dispositivos: teléfonos, tabletas, relojes, gafas, etc.. cada uno con distintas características y pantallas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Para que los compañeros gráficos puedan hacer lo que quieran en autonomía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69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sz="4800" b="1" dirty="0"/>
              <a:t>1 </a:t>
            </a:r>
            <a:br>
              <a:rPr lang="es-ES" dirty="0"/>
            </a:br>
            <a:r>
              <a:rPr lang="es-ES" sz="4800" b="1" dirty="0"/>
              <a:t>Presentación funcionales y agradables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Colores degradados</a:t>
            </a:r>
            <a:r>
              <a:rPr lang="es-ES" dirty="0"/>
              <a:t>, mejoran la apariencia y aumentan la legibilidad de las informaciones, por ej. recuadros de distinta intensidad</a:t>
            </a:r>
          </a:p>
          <a:p>
            <a:r>
              <a:rPr lang="es-ES" b="1" dirty="0"/>
              <a:t>Bordes redondeados, ventanas de forma libre y trasparencias</a:t>
            </a:r>
            <a:r>
              <a:rPr lang="es-ES" dirty="0"/>
              <a:t> confieren calidez y hacen que la aplicación “entre por los ojos”</a:t>
            </a:r>
          </a:p>
          <a:p>
            <a:r>
              <a:rPr lang="es-ES" b="1" dirty="0"/>
              <a:t>Transiciones</a:t>
            </a:r>
            <a:r>
              <a:rPr lang="es-ES" dirty="0"/>
              <a:t>  aportan fluidez a los cambios de contexto</a:t>
            </a:r>
          </a:p>
          <a:p>
            <a:r>
              <a:rPr lang="es-ES" b="1" dirty="0"/>
              <a:t>Animaciones</a:t>
            </a:r>
            <a:r>
              <a:rPr lang="es-ES" dirty="0"/>
              <a:t>, hacen felices a los comerciales en sus demos</a:t>
            </a:r>
          </a:p>
          <a:p>
            <a:r>
              <a:rPr lang="es-ES" b="1" dirty="0"/>
              <a:t>Diseño “</a:t>
            </a:r>
            <a:r>
              <a:rPr lang="es-ES" b="1" dirty="0" err="1"/>
              <a:t>responsive</a:t>
            </a:r>
            <a:r>
              <a:rPr lang="es-ES" b="1" dirty="0"/>
              <a:t>”</a:t>
            </a:r>
            <a:r>
              <a:rPr lang="es-ES" dirty="0"/>
              <a:t>, simplemente un MUST</a:t>
            </a:r>
          </a:p>
          <a:p>
            <a:r>
              <a:rPr lang="es-ES" dirty="0"/>
              <a:t>… y todo lo que vuestra creatividad pueda imaginar</a:t>
            </a:r>
          </a:p>
          <a:p>
            <a:pPr marL="457200" lvl="1" indent="0">
              <a:buNone/>
            </a:pPr>
            <a:r>
              <a:rPr lang="es-ES" b="1" i="1" dirty="0"/>
              <a:t>“Si lo puedes maquetar se puede implementar”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704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2 </a:t>
            </a:r>
            <a:br>
              <a:rPr lang="es-ES" dirty="0"/>
            </a:br>
            <a:r>
              <a:rPr lang="es-ES" dirty="0"/>
              <a:t>Sin limites de dispositivos</a:t>
            </a: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19" y="1929839"/>
            <a:ext cx="9881762" cy="4119609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264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b="1" dirty="0"/>
              <a:t>“Nada es absoluto, todo es relativo”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10" y="1690688"/>
            <a:ext cx="5906379" cy="4584475"/>
          </a:xfrm>
        </p:spPr>
      </p:pic>
    </p:spTree>
    <p:extLst>
      <p:ext uri="{BB962C8B-B14F-4D97-AF65-F5344CB8AC3E}">
        <p14:creationId xmlns:p14="http://schemas.microsoft.com/office/powerpoint/2010/main" val="42797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450680" y="1722528"/>
            <a:ext cx="4381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dirty="0"/>
              <a:t>Giacomo Vezzani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4878551" y="4918735"/>
            <a:ext cx="6920416" cy="1600438"/>
            <a:chOff x="4589794" y="1870762"/>
            <a:chExt cx="6920416" cy="1600438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10" y="2582499"/>
              <a:ext cx="609600" cy="60960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10" y="1877727"/>
              <a:ext cx="609600" cy="609600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4589794" y="1870762"/>
              <a:ext cx="6310816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4000" dirty="0">
                  <a:solidFill>
                    <a:srgbClr val="0070C0"/>
                  </a:solidFill>
                  <a:hlinkClick r:id="rId4"/>
                </a:rPr>
                <a:t>Giacomo.Vezzani@Gmail.com</a:t>
              </a:r>
              <a:endParaRPr lang="es-ES" sz="4000" dirty="0">
                <a:solidFill>
                  <a:srgbClr val="0070C0"/>
                </a:solidFill>
              </a:endParaRPr>
            </a:p>
            <a:p>
              <a:pPr algn="r"/>
              <a:r>
                <a:rPr lang="es-ES" sz="4000" dirty="0">
                  <a:solidFill>
                    <a:srgbClr val="0070C0"/>
                  </a:solidFill>
                </a:rPr>
                <a:t>@</a:t>
              </a:r>
              <a:r>
                <a:rPr lang="es-ES" sz="4000" dirty="0" err="1">
                  <a:solidFill>
                    <a:srgbClr val="0070C0"/>
                  </a:solidFill>
                </a:rPr>
                <a:t>VezzGiacomo</a:t>
              </a:r>
              <a:endParaRPr lang="es-ES" sz="4000" dirty="0">
                <a:solidFill>
                  <a:srgbClr val="0070C0"/>
                </a:solidFill>
              </a:endParaRPr>
            </a:p>
            <a:p>
              <a:endParaRPr lang="es-ES" dirty="0"/>
            </a:p>
          </p:txBody>
        </p:sp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81" y="382707"/>
            <a:ext cx="3994486" cy="14113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7" y="332267"/>
            <a:ext cx="4640180" cy="618690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1" y="413843"/>
            <a:ext cx="3389792" cy="602375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5715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El adelanto histórico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0" y="1550012"/>
            <a:ext cx="8786056" cy="47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19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61" y="236960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¡Te has olvidado “W” de Windows!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9" y="1364569"/>
            <a:ext cx="9512105" cy="535055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1597268" y="1212804"/>
            <a:ext cx="2237350" cy="1200329"/>
            <a:chOff x="1597268" y="1212804"/>
            <a:chExt cx="2237350" cy="1200329"/>
          </a:xfrm>
        </p:grpSpPr>
        <p:cxnSp>
          <p:nvCxnSpPr>
            <p:cNvPr id="10" name="Conector recto de flecha 9"/>
            <p:cNvCxnSpPr>
              <a:stCxn id="11" idx="1"/>
            </p:cNvCxnSpPr>
            <p:nvPr/>
          </p:nvCxnSpPr>
          <p:spPr>
            <a:xfrm flipH="1" flipV="1">
              <a:off x="1597268" y="1760478"/>
              <a:ext cx="619566" cy="5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216834" y="1212804"/>
              <a:ext cx="1617784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¿Que pasa con estos casi 50% que siguen con Windows 7?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68173"/>
            <a:ext cx="10515600" cy="2211168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2 </a:t>
            </a:r>
            <a:br>
              <a:rPr lang="es-ES" dirty="0"/>
            </a:br>
            <a:r>
              <a:rPr lang="es-ES" dirty="0"/>
              <a:t>Sin limites de dispositivos</a:t>
            </a:r>
            <a:br>
              <a:rPr lang="es-ES" dirty="0"/>
            </a:br>
            <a:r>
              <a:rPr lang="es-ES" b="1" dirty="0"/>
              <a:t>si, XAML y …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91991" y="2463749"/>
            <a:ext cx="11172825" cy="3619500"/>
            <a:chOff x="391991" y="2463749"/>
            <a:chExt cx="11172825" cy="3619500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166" y="2482799"/>
              <a:ext cx="8629650" cy="360045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91" y="2463749"/>
              <a:ext cx="6858000" cy="3619500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48" y="2053296"/>
            <a:ext cx="4343400" cy="4762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43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74" y="1828803"/>
            <a:ext cx="7359252" cy="49490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3765"/>
            <a:ext cx="10515600" cy="164656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3</a:t>
            </a:r>
            <a:br>
              <a:rPr lang="es-ES" dirty="0"/>
            </a:br>
            <a:r>
              <a:rPr lang="es-ES" dirty="0"/>
              <a:t>Equipos multidisciplinares</a:t>
            </a:r>
            <a:br>
              <a:rPr lang="es-ES" dirty="0"/>
            </a:br>
            <a:r>
              <a:rPr lang="es-ES" dirty="0"/>
              <a:t>liberar el gráfico con MVVM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48126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691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1" y="1582295"/>
            <a:ext cx="8205218" cy="512826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126605"/>
            <a:ext cx="10515600" cy="1392702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Multiplica los resultados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22428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85" y="1219424"/>
            <a:ext cx="7305630" cy="5540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90" y="1219424"/>
            <a:ext cx="7440220" cy="55401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3765"/>
            <a:ext cx="10515600" cy="971312"/>
          </a:xfrm>
          <a:noFill/>
        </p:spPr>
        <p:txBody>
          <a:bodyPr>
            <a:normAutofit/>
          </a:bodyPr>
          <a:lstStyle/>
          <a:p>
            <a:pPr algn="ctr"/>
            <a:r>
              <a:rPr lang="es-ES" dirty="0"/>
              <a:t>Hace el programador feliz</a:t>
            </a:r>
            <a:endParaRPr lang="es-ES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83765"/>
            <a:ext cx="10515600" cy="9713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i="1" dirty="0">
                <a:solidFill>
                  <a:schemeClr val="bg1"/>
                </a:solidFill>
              </a:rPr>
              <a:t>Un poco más feliz</a:t>
            </a:r>
          </a:p>
        </p:txBody>
      </p:sp>
    </p:spTree>
    <p:extLst>
      <p:ext uri="{BB962C8B-B14F-4D97-AF65-F5344CB8AC3E}">
        <p14:creationId xmlns:p14="http://schemas.microsoft.com/office/powerpoint/2010/main" val="253524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800" b="1" dirty="0"/>
              <a:t>Entre presente y futuro</a:t>
            </a:r>
            <a:br>
              <a:rPr lang="es-ES" sz="4800" b="1" dirty="0"/>
            </a:br>
            <a:r>
              <a:rPr lang="es-ES" sz="4800" b="1" dirty="0"/>
              <a:t>¿Que nos piden los clientes?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lnSpcReduction="10000"/>
          </a:bodyPr>
          <a:lstStyle/>
          <a:p>
            <a:r>
              <a:rPr lang="es-ES" dirty="0"/>
              <a:t>Una buena experiencia con la aplicación: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Diseño </a:t>
            </a:r>
            <a:r>
              <a:rPr lang="es-ES" dirty="0" err="1"/>
              <a:t>responsive</a:t>
            </a:r>
            <a:r>
              <a:rPr lang="es-ES" dirty="0"/>
              <a:t>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Usabilidad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Fluidez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Gusto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b="1" dirty="0"/>
              <a:t>Eficacia, </a:t>
            </a:r>
            <a:r>
              <a:rPr lang="es-ES" dirty="0"/>
              <a:t>sobre todo </a:t>
            </a:r>
            <a:endParaRPr lang="es-ES" b="1" dirty="0"/>
          </a:p>
          <a:p>
            <a:r>
              <a:rPr lang="es-ES" dirty="0"/>
              <a:t>Que sea SIEMPRE disponible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Sin limite de dispositivo: Windows, Mac, Android,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En la buena y en la mala conexión, e incluso sin conexión </a:t>
            </a:r>
          </a:p>
          <a:p>
            <a:r>
              <a:rPr lang="es-ES" dirty="0"/>
              <a:t>Coste total (implantación y mantenimiento) BAJO</a:t>
            </a:r>
          </a:p>
          <a:p>
            <a:r>
              <a:rPr lang="es-ES" dirty="0"/>
              <a:t>Evolución continua, cambios y personalizaciones rápidas y económicas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64168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95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59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/>
              <a:t>¿Qué necesitamos nosotros?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13217"/>
            <a:ext cx="10515600" cy="5091769"/>
          </a:xfrm>
        </p:spPr>
        <p:txBody>
          <a:bodyPr>
            <a:noAutofit/>
          </a:bodyPr>
          <a:lstStyle/>
          <a:p>
            <a:r>
              <a:rPr lang="es-ES" sz="3600" dirty="0"/>
              <a:t>Cliente ligero, nada de lógica de negocio en él</a:t>
            </a:r>
          </a:p>
          <a:p>
            <a:r>
              <a:rPr lang="es-ES" sz="3600" dirty="0"/>
              <a:t>Equipos multidisciplinares (analistas, programadores, gráficos, </a:t>
            </a:r>
            <a:r>
              <a:rPr lang="es-ES" sz="3600" dirty="0" err="1"/>
              <a:t>sistemistas</a:t>
            </a:r>
            <a:r>
              <a:rPr lang="es-ES" sz="3600" dirty="0"/>
              <a:t>, ...)</a:t>
            </a:r>
          </a:p>
          <a:p>
            <a:r>
              <a:rPr lang="es-ES" sz="3600" dirty="0"/>
              <a:t>Único código para todas las plataformas</a:t>
            </a:r>
          </a:p>
          <a:p>
            <a:r>
              <a:rPr lang="es-ES" sz="3600" dirty="0"/>
              <a:t>Lenguaje a objetos y TIPADO</a:t>
            </a:r>
          </a:p>
          <a:p>
            <a:r>
              <a:rPr lang="es-ES" sz="3600" dirty="0"/>
              <a:t>Flexible y robusta conexión con los servicios de negocio</a:t>
            </a:r>
          </a:p>
          <a:p>
            <a:r>
              <a:rPr lang="es-ES" sz="3600" dirty="0"/>
              <a:t>Acceso a las potencialidades de cada dispositivo de forma sencilla y optimizada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40" y="64168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482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¿Como cumplir con todo esto?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61" y="1690688"/>
            <a:ext cx="8353278" cy="5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4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3106" y="1645917"/>
            <a:ext cx="10515600" cy="3671670"/>
          </a:xfrm>
        </p:spPr>
        <p:txBody>
          <a:bodyPr>
            <a:normAutofit/>
          </a:bodyPr>
          <a:lstStyle/>
          <a:p>
            <a:pPr algn="ctr"/>
            <a:r>
              <a:rPr lang="es-ES" sz="4800" dirty="0"/>
              <a:t>Controles básicos</a:t>
            </a:r>
            <a:br>
              <a:rPr lang="es-ES" sz="4800" dirty="0"/>
            </a:br>
            <a:r>
              <a:rPr lang="es-ES" sz="4800" dirty="0"/>
              <a:t>Contenedores</a:t>
            </a:r>
            <a:br>
              <a:rPr lang="es-ES" sz="4800" dirty="0"/>
            </a:br>
            <a:r>
              <a:rPr lang="es-ES" sz="4800" dirty="0"/>
              <a:t>Estilo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54" y="131033"/>
            <a:ext cx="1769104" cy="1408737"/>
          </a:xfrm>
          <a:prstGeom prst="ellipse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084D35-128A-416D-88BD-02733567F29C}"/>
              </a:ext>
            </a:extLst>
          </p:cNvPr>
          <p:cNvSpPr txBox="1">
            <a:spLocks/>
          </p:cNvSpPr>
          <p:nvPr/>
        </p:nvSpPr>
        <p:spPr>
          <a:xfrm>
            <a:off x="838200" y="126605"/>
            <a:ext cx="10515600" cy="139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XAML</a:t>
            </a: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50C07F-D69F-4481-890F-C17939550C39}"/>
              </a:ext>
            </a:extLst>
          </p:cNvPr>
          <p:cNvSpPr txBox="1"/>
          <p:nvPr/>
        </p:nvSpPr>
        <p:spPr>
          <a:xfrm>
            <a:off x="3147385" y="4134945"/>
            <a:ext cx="554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hlinkClick r:id="rId3"/>
              </a:rPr>
              <a:t>UWP Controles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76098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>
            <a:extLst>
              <a:ext uri="{FF2B5EF4-FFF2-40B4-BE49-F238E27FC236}">
                <a16:creationId xmlns:a16="http://schemas.microsoft.com/office/drawing/2014/main" id="{A52FD4BF-DBA1-43E6-A938-EC664FB3F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42129" y="3038180"/>
            <a:ext cx="636731" cy="54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5C246317-EC55-4AEC-A68F-9D7998222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547814" y="3947819"/>
            <a:ext cx="1738016" cy="74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BBBE0BE9-A349-4C90-BF2E-F519BB755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475897" y="4198417"/>
            <a:ext cx="1170416" cy="29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4.png" descr="C:\Users\gsorcinelli\AppData\Local\Microsoft\Windows\Temporary Internet Files\Content.Outlook\RFPRIDE0\ACPE (2).png">
            <a:extLst>
              <a:ext uri="{FF2B5EF4-FFF2-40B4-BE49-F238E27FC236}">
                <a16:creationId xmlns:a16="http://schemas.microsoft.com/office/drawing/2014/main" id="{292F4D71-3A7E-434A-A0F4-8FF9D42FB6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617037" y="6051896"/>
            <a:ext cx="1337774" cy="40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8.png" descr="Iren">
            <a:extLst>
              <a:ext uri="{FF2B5EF4-FFF2-40B4-BE49-F238E27FC236}">
                <a16:creationId xmlns:a16="http://schemas.microsoft.com/office/drawing/2014/main" id="{652D55AA-218C-4D5E-B033-8D8BD130DD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8103834" y="2891573"/>
            <a:ext cx="1015952" cy="3959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86" descr="vivigas">
            <a:extLst>
              <a:ext uri="{FF2B5EF4-FFF2-40B4-BE49-F238E27FC236}">
                <a16:creationId xmlns:a16="http://schemas.microsoft.com/office/drawing/2014/main" id="{C23B5771-F2DC-42E8-99A2-4F3ABF29967E}"/>
              </a:ext>
            </a:extLst>
          </p:cNvPr>
          <p:cNvGrpSpPr/>
          <p:nvPr/>
        </p:nvGrpSpPr>
        <p:grpSpPr>
          <a:xfrm>
            <a:off x="9381835" y="2931897"/>
            <a:ext cx="1149865" cy="295502"/>
            <a:chOff x="0" y="0"/>
            <a:chExt cx="1566331" cy="469900"/>
          </a:xfrm>
        </p:grpSpPr>
        <p:sp>
          <p:nvSpPr>
            <p:cNvPr id="10" name="Shape 884">
              <a:extLst>
                <a:ext uri="{FF2B5EF4-FFF2-40B4-BE49-F238E27FC236}">
                  <a16:creationId xmlns:a16="http://schemas.microsoft.com/office/drawing/2014/main" id="{071F6A7E-7FF8-42BD-A2B8-BE5229347900}"/>
                </a:ext>
              </a:extLst>
            </p:cNvPr>
            <p:cNvSpPr/>
            <p:nvPr/>
          </p:nvSpPr>
          <p:spPr>
            <a:xfrm>
              <a:off x="0" y="0"/>
              <a:ext cx="1566332" cy="469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" name="image17.png">
              <a:extLst>
                <a:ext uri="{FF2B5EF4-FFF2-40B4-BE49-F238E27FC236}">
                  <a16:creationId xmlns:a16="http://schemas.microsoft.com/office/drawing/2014/main" id="{0515AF92-51B1-44D9-915E-902E30BFD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/>
            </a:blip>
            <a:stretch>
              <a:fillRect/>
            </a:stretch>
          </p:blipFill>
          <p:spPr>
            <a:xfrm>
              <a:off x="0" y="0"/>
              <a:ext cx="1566332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" name="Group 889">
            <a:extLst>
              <a:ext uri="{FF2B5EF4-FFF2-40B4-BE49-F238E27FC236}">
                <a16:creationId xmlns:a16="http://schemas.microsoft.com/office/drawing/2014/main" id="{4F0D6543-AD32-4385-B760-7FFBE945D27C}"/>
              </a:ext>
            </a:extLst>
          </p:cNvPr>
          <p:cNvGrpSpPr/>
          <p:nvPr/>
        </p:nvGrpSpPr>
        <p:grpSpPr>
          <a:xfrm>
            <a:off x="7319380" y="3359766"/>
            <a:ext cx="1228433" cy="381720"/>
            <a:chOff x="0" y="0"/>
            <a:chExt cx="1673355" cy="607001"/>
          </a:xfrm>
        </p:grpSpPr>
        <p:sp>
          <p:nvSpPr>
            <p:cNvPr id="13" name="Shape 887">
              <a:extLst>
                <a:ext uri="{FF2B5EF4-FFF2-40B4-BE49-F238E27FC236}">
                  <a16:creationId xmlns:a16="http://schemas.microsoft.com/office/drawing/2014/main" id="{B283BDD8-734F-44D3-938F-D0E21B2BBA85}"/>
                </a:ext>
              </a:extLst>
            </p:cNvPr>
            <p:cNvSpPr/>
            <p:nvPr/>
          </p:nvSpPr>
          <p:spPr>
            <a:xfrm>
              <a:off x="0" y="0"/>
              <a:ext cx="1673356" cy="607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4" name="image12.png">
              <a:extLst>
                <a:ext uri="{FF2B5EF4-FFF2-40B4-BE49-F238E27FC236}">
                  <a16:creationId xmlns:a16="http://schemas.microsoft.com/office/drawing/2014/main" id="{DAF2BA9E-E9C4-4B27-84B0-B25224DF4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/>
            </a:blip>
            <a:stretch>
              <a:fillRect/>
            </a:stretch>
          </p:blipFill>
          <p:spPr>
            <a:xfrm>
              <a:off x="0" y="0"/>
              <a:ext cx="1673356" cy="60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" name="image14.png" descr="Logo Acel Service">
            <a:extLst>
              <a:ext uri="{FF2B5EF4-FFF2-40B4-BE49-F238E27FC236}">
                <a16:creationId xmlns:a16="http://schemas.microsoft.com/office/drawing/2014/main" id="{A205C4B8-3DEA-4407-B2A3-227FF48DD1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0831486" y="5940968"/>
            <a:ext cx="706431" cy="65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46.jpg">
            <a:extLst>
              <a:ext uri="{FF2B5EF4-FFF2-40B4-BE49-F238E27FC236}">
                <a16:creationId xmlns:a16="http://schemas.microsoft.com/office/drawing/2014/main" id="{08DBA8E1-0CA8-4125-B226-F3A0673371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3691368" y="5102420"/>
            <a:ext cx="1337774" cy="397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 894" descr="C:\Users\gsorcinelli\AppData\Local\Microsoft\Windows\Temporary Internet Files\Content.Outlook\RFPRIDE0\lucegaslogo.png">
            <a:extLst>
              <a:ext uri="{FF2B5EF4-FFF2-40B4-BE49-F238E27FC236}">
                <a16:creationId xmlns:a16="http://schemas.microsoft.com/office/drawing/2014/main" id="{D5FCF6BF-D5BB-4304-B788-9AA80E0C36C6}"/>
              </a:ext>
            </a:extLst>
          </p:cNvPr>
          <p:cNvGrpSpPr/>
          <p:nvPr/>
        </p:nvGrpSpPr>
        <p:grpSpPr>
          <a:xfrm>
            <a:off x="10237608" y="5136144"/>
            <a:ext cx="1372317" cy="381720"/>
            <a:chOff x="0" y="0"/>
            <a:chExt cx="1869351" cy="607001"/>
          </a:xfrm>
        </p:grpSpPr>
        <p:sp>
          <p:nvSpPr>
            <p:cNvPr id="18" name="Shape 892">
              <a:extLst>
                <a:ext uri="{FF2B5EF4-FFF2-40B4-BE49-F238E27FC236}">
                  <a16:creationId xmlns:a16="http://schemas.microsoft.com/office/drawing/2014/main" id="{0FDFF542-93FB-425C-A5A7-581614E5CEF5}"/>
                </a:ext>
              </a:extLst>
            </p:cNvPr>
            <p:cNvSpPr/>
            <p:nvPr/>
          </p:nvSpPr>
          <p:spPr>
            <a:xfrm>
              <a:off x="0" y="0"/>
              <a:ext cx="1869352" cy="607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9" name="image18.png">
              <a:extLst>
                <a:ext uri="{FF2B5EF4-FFF2-40B4-BE49-F238E27FC236}">
                  <a16:creationId xmlns:a16="http://schemas.microsoft.com/office/drawing/2014/main" id="{37A2BC01-71B9-435A-9D4A-62EF0A396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/>
            </a:blip>
            <a:stretch>
              <a:fillRect/>
            </a:stretch>
          </p:blipFill>
          <p:spPr>
            <a:xfrm>
              <a:off x="0" y="0"/>
              <a:ext cx="1869352" cy="60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" name="pasted-image.png">
            <a:extLst>
              <a:ext uri="{FF2B5EF4-FFF2-40B4-BE49-F238E27FC236}">
                <a16:creationId xmlns:a16="http://schemas.microsoft.com/office/drawing/2014/main" id="{59429515-8B8E-4E36-991D-9F8028EE6B2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/>
          </a:blip>
          <a:stretch>
            <a:fillRect/>
          </a:stretch>
        </p:blipFill>
        <p:spPr>
          <a:xfrm>
            <a:off x="10643358" y="3192108"/>
            <a:ext cx="1297411" cy="326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7.jpg" descr="gasnatural">
            <a:extLst>
              <a:ext uri="{FF2B5EF4-FFF2-40B4-BE49-F238E27FC236}">
                <a16:creationId xmlns:a16="http://schemas.microsoft.com/office/drawing/2014/main" id="{311D289D-37DD-4604-AA59-4856FE9613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/>
          </a:blip>
          <a:stretch>
            <a:fillRect/>
          </a:stretch>
        </p:blipFill>
        <p:spPr>
          <a:xfrm>
            <a:off x="10285830" y="4358041"/>
            <a:ext cx="1557842" cy="5566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" name="Group 902" descr="Enerxenia">
            <a:extLst>
              <a:ext uri="{FF2B5EF4-FFF2-40B4-BE49-F238E27FC236}">
                <a16:creationId xmlns:a16="http://schemas.microsoft.com/office/drawing/2014/main" id="{4FFD5209-DFF6-437C-ADE4-53B431B658C6}"/>
              </a:ext>
            </a:extLst>
          </p:cNvPr>
          <p:cNvGrpSpPr/>
          <p:nvPr/>
        </p:nvGrpSpPr>
        <p:grpSpPr>
          <a:xfrm>
            <a:off x="5841057" y="4842802"/>
            <a:ext cx="1862786" cy="381720"/>
            <a:chOff x="0" y="0"/>
            <a:chExt cx="2537462" cy="607001"/>
          </a:xfrm>
        </p:grpSpPr>
        <p:sp>
          <p:nvSpPr>
            <p:cNvPr id="23" name="Shape 900">
              <a:extLst>
                <a:ext uri="{FF2B5EF4-FFF2-40B4-BE49-F238E27FC236}">
                  <a16:creationId xmlns:a16="http://schemas.microsoft.com/office/drawing/2014/main" id="{21A2FD9B-0526-4D27-8A1B-F2F9BBE643A8}"/>
                </a:ext>
              </a:extLst>
            </p:cNvPr>
            <p:cNvSpPr/>
            <p:nvPr/>
          </p:nvSpPr>
          <p:spPr>
            <a:xfrm>
              <a:off x="0" y="0"/>
              <a:ext cx="2537463" cy="607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24" name="image22.png">
              <a:extLst>
                <a:ext uri="{FF2B5EF4-FFF2-40B4-BE49-F238E27FC236}">
                  <a16:creationId xmlns:a16="http://schemas.microsoft.com/office/drawing/2014/main" id="{08891D1A-CF48-4B50-AE75-9E2A4C9D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/>
            </a:blip>
            <a:stretch>
              <a:fillRect/>
            </a:stretch>
          </p:blipFill>
          <p:spPr>
            <a:xfrm>
              <a:off x="0" y="0"/>
              <a:ext cx="2537463" cy="60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" name="Group 905" descr="logo.gif (10462 byte)">
            <a:extLst>
              <a:ext uri="{FF2B5EF4-FFF2-40B4-BE49-F238E27FC236}">
                <a16:creationId xmlns:a16="http://schemas.microsoft.com/office/drawing/2014/main" id="{8DB9D4FF-15CA-4136-8DDB-0C598D1E686F}"/>
              </a:ext>
            </a:extLst>
          </p:cNvPr>
          <p:cNvGrpSpPr/>
          <p:nvPr/>
        </p:nvGrpSpPr>
        <p:grpSpPr>
          <a:xfrm>
            <a:off x="7352032" y="4045366"/>
            <a:ext cx="1124773" cy="631997"/>
            <a:chOff x="0" y="0"/>
            <a:chExt cx="1532150" cy="1004988"/>
          </a:xfrm>
        </p:grpSpPr>
        <p:sp>
          <p:nvSpPr>
            <p:cNvPr id="26" name="Shape 903">
              <a:extLst>
                <a:ext uri="{FF2B5EF4-FFF2-40B4-BE49-F238E27FC236}">
                  <a16:creationId xmlns:a16="http://schemas.microsoft.com/office/drawing/2014/main" id="{8E614271-0622-402F-9D58-C73450549D64}"/>
                </a:ext>
              </a:extLst>
            </p:cNvPr>
            <p:cNvSpPr/>
            <p:nvPr/>
          </p:nvSpPr>
          <p:spPr>
            <a:xfrm>
              <a:off x="0" y="0"/>
              <a:ext cx="1532151" cy="10049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27" name="image15.png">
              <a:extLst>
                <a:ext uri="{FF2B5EF4-FFF2-40B4-BE49-F238E27FC236}">
                  <a16:creationId xmlns:a16="http://schemas.microsoft.com/office/drawing/2014/main" id="{F2A61E70-E530-4D47-8184-A98ACA098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/>
            </a:blip>
            <a:stretch>
              <a:fillRect/>
            </a:stretch>
          </p:blipFill>
          <p:spPr>
            <a:xfrm>
              <a:off x="0" y="0"/>
              <a:ext cx="1532151" cy="1004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" name="Group 908" descr="http://www.egea.it/wp-content/themes/egea/images/logo.png">
            <a:extLst>
              <a:ext uri="{FF2B5EF4-FFF2-40B4-BE49-F238E27FC236}">
                <a16:creationId xmlns:a16="http://schemas.microsoft.com/office/drawing/2014/main" id="{9BFD69F9-7D92-4B6C-B3D1-1D7625B7A055}"/>
              </a:ext>
            </a:extLst>
          </p:cNvPr>
          <p:cNvGrpSpPr/>
          <p:nvPr/>
        </p:nvGrpSpPr>
        <p:grpSpPr>
          <a:xfrm>
            <a:off x="9009797" y="3502751"/>
            <a:ext cx="1033971" cy="327889"/>
            <a:chOff x="0" y="0"/>
            <a:chExt cx="1408461" cy="521401"/>
          </a:xfrm>
        </p:grpSpPr>
        <p:sp>
          <p:nvSpPr>
            <p:cNvPr id="29" name="Shape 906">
              <a:extLst>
                <a:ext uri="{FF2B5EF4-FFF2-40B4-BE49-F238E27FC236}">
                  <a16:creationId xmlns:a16="http://schemas.microsoft.com/office/drawing/2014/main" id="{EB42D1AF-C5A4-4AB5-806E-3210ACC5DC17}"/>
                </a:ext>
              </a:extLst>
            </p:cNvPr>
            <p:cNvSpPr/>
            <p:nvPr/>
          </p:nvSpPr>
          <p:spPr>
            <a:xfrm>
              <a:off x="0" y="0"/>
              <a:ext cx="1408462" cy="5214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0" name="image16.png">
              <a:extLst>
                <a:ext uri="{FF2B5EF4-FFF2-40B4-BE49-F238E27FC236}">
                  <a16:creationId xmlns:a16="http://schemas.microsoft.com/office/drawing/2014/main" id="{3A4E6577-8F72-4974-9C4F-1F37466A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/>
            </a:blip>
            <a:stretch>
              <a:fillRect/>
            </a:stretch>
          </p:blipFill>
          <p:spPr>
            <a:xfrm>
              <a:off x="0" y="0"/>
              <a:ext cx="1408462" cy="521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" name="Group 911" descr="750572217@29092010-1f12">
            <a:extLst>
              <a:ext uri="{FF2B5EF4-FFF2-40B4-BE49-F238E27FC236}">
                <a16:creationId xmlns:a16="http://schemas.microsoft.com/office/drawing/2014/main" id="{1BC5BB7F-D068-46AA-AB4A-F6F87B53DB18}"/>
              </a:ext>
            </a:extLst>
          </p:cNvPr>
          <p:cNvGrpSpPr/>
          <p:nvPr/>
        </p:nvGrpSpPr>
        <p:grpSpPr>
          <a:xfrm>
            <a:off x="10591436" y="3785863"/>
            <a:ext cx="1349333" cy="381720"/>
            <a:chOff x="0" y="0"/>
            <a:chExt cx="1838043" cy="607001"/>
          </a:xfrm>
        </p:grpSpPr>
        <p:sp>
          <p:nvSpPr>
            <p:cNvPr id="32" name="Shape 909">
              <a:extLst>
                <a:ext uri="{FF2B5EF4-FFF2-40B4-BE49-F238E27FC236}">
                  <a16:creationId xmlns:a16="http://schemas.microsoft.com/office/drawing/2014/main" id="{520C6624-98E3-465D-BB1D-A26BE969E43C}"/>
                </a:ext>
              </a:extLst>
            </p:cNvPr>
            <p:cNvSpPr/>
            <p:nvPr/>
          </p:nvSpPr>
          <p:spPr>
            <a:xfrm>
              <a:off x="0" y="0"/>
              <a:ext cx="1838044" cy="6070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800" spc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3" name="image13.png">
              <a:extLst>
                <a:ext uri="{FF2B5EF4-FFF2-40B4-BE49-F238E27FC236}">
                  <a16:creationId xmlns:a16="http://schemas.microsoft.com/office/drawing/2014/main" id="{4199F481-BA35-412C-81D7-3B21F893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/>
            </a:blip>
            <a:srcRect l="10001" t="24348" r="9616" b="15651"/>
            <a:stretch>
              <a:fillRect/>
            </a:stretch>
          </p:blipFill>
          <p:spPr>
            <a:xfrm>
              <a:off x="0" y="0"/>
              <a:ext cx="1838044" cy="60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" name="Picture 3">
            <a:extLst>
              <a:ext uri="{FF2B5EF4-FFF2-40B4-BE49-F238E27FC236}">
                <a16:creationId xmlns:a16="http://schemas.microsoft.com/office/drawing/2014/main" id="{949DA425-E068-4FF7-8BD1-C036AE60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685" y="5157824"/>
            <a:ext cx="661018" cy="38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 descr="Risultati immagini per vivigas&amp;power">
            <a:hlinkClick r:id="rId19"/>
            <a:extLst>
              <a:ext uri="{FF2B5EF4-FFF2-40B4-BE49-F238E27FC236}">
                <a16:creationId xmlns:a16="http://schemas.microsoft.com/office/drawing/2014/main" id="{65B585BD-CBAA-45F6-B6C0-0B7912B69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6" b="17263"/>
          <a:stretch/>
        </p:blipFill>
        <p:spPr bwMode="auto">
          <a:xfrm>
            <a:off x="3617037" y="3924947"/>
            <a:ext cx="1428750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53FB1EAF-D389-44E0-AE0C-DB38180E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13" y="5020099"/>
            <a:ext cx="1305671" cy="5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794B83BF-8CB3-4CFB-9909-3F2BC1606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35" y="5918107"/>
            <a:ext cx="845515" cy="71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magine 38">
            <a:extLst>
              <a:ext uri="{FF2B5EF4-FFF2-40B4-BE49-F238E27FC236}">
                <a16:creationId xmlns:a16="http://schemas.microsoft.com/office/drawing/2014/main" id="{71448AA4-26B8-45BB-A021-70A2EB28A34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3068" y="5771681"/>
            <a:ext cx="2123364" cy="864378"/>
          </a:xfrm>
          <a:prstGeom prst="rect">
            <a:avLst/>
          </a:prstGeom>
        </p:spPr>
      </p:pic>
      <p:pic>
        <p:nvPicPr>
          <p:cNvPr id="39" name="Immagine 40">
            <a:extLst>
              <a:ext uri="{FF2B5EF4-FFF2-40B4-BE49-F238E27FC236}">
                <a16:creationId xmlns:a16="http://schemas.microsoft.com/office/drawing/2014/main" id="{1A84D137-C82A-493E-8891-58B669F386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42028" y="5588863"/>
            <a:ext cx="1838153" cy="806004"/>
          </a:xfrm>
          <a:prstGeom prst="rect">
            <a:avLst/>
          </a:prstGeom>
        </p:spPr>
      </p:pic>
      <p:pic>
        <p:nvPicPr>
          <p:cNvPr id="40" name="Immagine 41">
            <a:extLst>
              <a:ext uri="{FF2B5EF4-FFF2-40B4-BE49-F238E27FC236}">
                <a16:creationId xmlns:a16="http://schemas.microsoft.com/office/drawing/2014/main" id="{891FD5F6-6862-40B2-972E-CB48115F624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09414" y="3256539"/>
            <a:ext cx="2103383" cy="488077"/>
          </a:xfrm>
          <a:prstGeom prst="rect">
            <a:avLst/>
          </a:prstGeom>
        </p:spPr>
      </p:pic>
      <p:grpSp>
        <p:nvGrpSpPr>
          <p:cNvPr id="41" name="Gruppo 14">
            <a:extLst>
              <a:ext uri="{FF2B5EF4-FFF2-40B4-BE49-F238E27FC236}">
                <a16:creationId xmlns:a16="http://schemas.microsoft.com/office/drawing/2014/main" id="{896EEC36-B2DF-438A-A3A1-5637863424AE}"/>
              </a:ext>
            </a:extLst>
          </p:cNvPr>
          <p:cNvGrpSpPr>
            <a:grpSpLocks/>
          </p:cNvGrpSpPr>
          <p:nvPr/>
        </p:nvGrpSpPr>
        <p:grpSpPr bwMode="auto">
          <a:xfrm>
            <a:off x="351027" y="297128"/>
            <a:ext cx="5124870" cy="2654775"/>
            <a:chOff x="3995738" y="1162050"/>
            <a:chExt cx="3225800" cy="1474788"/>
          </a:xfrm>
        </p:grpSpPr>
        <p:pic>
          <p:nvPicPr>
            <p:cNvPr id="42" name="Picture 91">
              <a:extLst>
                <a:ext uri="{FF2B5EF4-FFF2-40B4-BE49-F238E27FC236}">
                  <a16:creationId xmlns:a16="http://schemas.microsoft.com/office/drawing/2014/main" id="{62385EC5-E4E3-4DDC-816D-B2132359A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1162050"/>
              <a:ext cx="3225800" cy="147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Oval 92">
              <a:extLst>
                <a:ext uri="{FF2B5EF4-FFF2-40B4-BE49-F238E27FC236}">
                  <a16:creationId xmlns:a16="http://schemas.microsoft.com/office/drawing/2014/main" id="{682A1760-320E-4F9A-A520-C5BBB753DE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91088" y="2082800"/>
              <a:ext cx="82550" cy="84138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/>
            </a:p>
          </p:txBody>
        </p:sp>
        <p:sp>
          <p:nvSpPr>
            <p:cNvPr id="44" name="Oval 93">
              <a:extLst>
                <a:ext uri="{FF2B5EF4-FFF2-40B4-BE49-F238E27FC236}">
                  <a16:creationId xmlns:a16="http://schemas.microsoft.com/office/drawing/2014/main" id="{7F39AF0D-7306-4DE8-BD6B-B9E074F1A7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1238" y="2243138"/>
              <a:ext cx="85725" cy="82550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 altLang="it-IT"/>
            </a:p>
          </p:txBody>
        </p:sp>
        <p:sp>
          <p:nvSpPr>
            <p:cNvPr id="45" name="Oval 94">
              <a:extLst>
                <a:ext uri="{FF2B5EF4-FFF2-40B4-BE49-F238E27FC236}">
                  <a16:creationId xmlns:a16="http://schemas.microsoft.com/office/drawing/2014/main" id="{6E0CB135-9EF9-419A-B39F-1A433AA2B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0413" y="1465263"/>
              <a:ext cx="82550" cy="8255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/>
            </a:p>
          </p:txBody>
        </p:sp>
        <p:sp>
          <p:nvSpPr>
            <p:cNvPr id="46" name="Oval 95">
              <a:extLst>
                <a:ext uri="{FF2B5EF4-FFF2-40B4-BE49-F238E27FC236}">
                  <a16:creationId xmlns:a16="http://schemas.microsoft.com/office/drawing/2014/main" id="{22508E20-EA70-46F2-A4E4-52428A22DA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7852" y="1427237"/>
              <a:ext cx="84137" cy="82550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 dirty="0"/>
            </a:p>
          </p:txBody>
        </p:sp>
        <p:sp>
          <p:nvSpPr>
            <p:cNvPr id="47" name="Oval 96">
              <a:extLst>
                <a:ext uri="{FF2B5EF4-FFF2-40B4-BE49-F238E27FC236}">
                  <a16:creationId xmlns:a16="http://schemas.microsoft.com/office/drawing/2014/main" id="{4CED4A90-DB3D-42A0-B927-76F973888B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18770" y="1341438"/>
              <a:ext cx="84138" cy="8255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/>
            </a:p>
          </p:txBody>
        </p:sp>
        <p:sp>
          <p:nvSpPr>
            <p:cNvPr id="48" name="Oval 97">
              <a:extLst>
                <a:ext uri="{FF2B5EF4-FFF2-40B4-BE49-F238E27FC236}">
                  <a16:creationId xmlns:a16="http://schemas.microsoft.com/office/drawing/2014/main" id="{F90A2554-84BA-4791-9217-D538B9638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5844" y="1427237"/>
              <a:ext cx="84137" cy="8413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/>
            </a:p>
          </p:txBody>
        </p:sp>
        <p:sp>
          <p:nvSpPr>
            <p:cNvPr id="49" name="Oval 96">
              <a:extLst>
                <a:ext uri="{FF2B5EF4-FFF2-40B4-BE49-F238E27FC236}">
                  <a16:creationId xmlns:a16="http://schemas.microsoft.com/office/drawing/2014/main" id="{1E7505AD-3BCF-4463-A970-6BFFFF5C5B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5844" y="1355229"/>
              <a:ext cx="82550" cy="8255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it-IT" sz="1800"/>
            </a:p>
          </p:txBody>
        </p:sp>
      </p:grpSp>
      <p:pic>
        <p:nvPicPr>
          <p:cNvPr id="64" name="Picture 2" descr="C:\Users\luciani\Desktop\logo Engineering\logo-Engineering.gif">
            <a:extLst>
              <a:ext uri="{FF2B5EF4-FFF2-40B4-BE49-F238E27FC236}">
                <a16:creationId xmlns:a16="http://schemas.microsoft.com/office/drawing/2014/main" id="{56F24D9C-15D2-4E00-92DE-BF852045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79" y="808201"/>
            <a:ext cx="5174777" cy="11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95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8504" y="1539770"/>
            <a:ext cx="10515600" cy="458606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MVVM</a:t>
            </a:r>
            <a:br>
              <a:rPr lang="es-ES" dirty="0"/>
            </a:br>
            <a:r>
              <a:rPr lang="es-ES" dirty="0"/>
              <a:t>Data </a:t>
            </a:r>
            <a:r>
              <a:rPr lang="es-ES" dirty="0" err="1"/>
              <a:t>Binding</a:t>
            </a:r>
            <a:br>
              <a:rPr lang="es-ES" dirty="0"/>
            </a:br>
            <a:r>
              <a:rPr lang="es-ES" dirty="0" err="1"/>
              <a:t>Design</a:t>
            </a:r>
            <a:r>
              <a:rPr lang="es-ES" dirty="0"/>
              <a:t> data</a:t>
            </a:r>
            <a:br>
              <a:rPr lang="es-ES" dirty="0"/>
            </a:br>
            <a:r>
              <a:rPr lang="es-ES" dirty="0" err="1"/>
              <a:t>Event</a:t>
            </a:r>
            <a:r>
              <a:rPr lang="es-ES" dirty="0"/>
              <a:t> - </a:t>
            </a:r>
            <a:r>
              <a:rPr lang="es-ES" dirty="0" err="1"/>
              <a:t>Command</a:t>
            </a:r>
            <a:br>
              <a:rPr lang="es-ES" dirty="0"/>
            </a:br>
            <a:r>
              <a:rPr lang="es-ES" dirty="0" err="1"/>
              <a:t>IoC</a:t>
            </a:r>
            <a:r>
              <a:rPr lang="es-ES" dirty="0"/>
              <a:t> Servicios y </a:t>
            </a:r>
            <a:r>
              <a:rPr lang="es-ES" dirty="0" err="1"/>
              <a:t>Mock</a:t>
            </a:r>
            <a:br>
              <a:rPr lang="es-ES" dirty="0"/>
            </a:br>
            <a:r>
              <a:rPr lang="es-ES" dirty="0" err="1"/>
              <a:t>Comuication</a:t>
            </a:r>
            <a:r>
              <a:rPr lang="es-ES" dirty="0"/>
              <a:t> </a:t>
            </a:r>
            <a:r>
              <a:rPr lang="es-ES" dirty="0" err="1"/>
              <a:t>Async</a:t>
            </a:r>
            <a:br>
              <a:rPr lang="es-ES" dirty="0"/>
            </a:br>
            <a:r>
              <a:rPr lang="es-ES" dirty="0"/>
              <a:t>Messenger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54" y="131033"/>
            <a:ext cx="1769104" cy="1408737"/>
          </a:xfrm>
          <a:prstGeom prst="ellipse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F7E1B7B-DF0F-476E-AF54-E93D11BAABF9}"/>
              </a:ext>
            </a:extLst>
          </p:cNvPr>
          <p:cNvSpPr txBox="1">
            <a:spLocks/>
          </p:cNvSpPr>
          <p:nvPr/>
        </p:nvSpPr>
        <p:spPr>
          <a:xfrm>
            <a:off x="838200" y="126605"/>
            <a:ext cx="10515600" cy="139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/>
              <a:t>Estructura proyecto, las bases</a:t>
            </a:r>
          </a:p>
        </p:txBody>
      </p:sp>
    </p:spTree>
    <p:extLst>
      <p:ext uri="{BB962C8B-B14F-4D97-AF65-F5344CB8AC3E}">
        <p14:creationId xmlns:p14="http://schemas.microsoft.com/office/powerpoint/2010/main" val="88440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MVVM, no todo es ‘out of the box’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4678843" cy="4351338"/>
          </a:xfrm>
        </p:spPr>
        <p:txBody>
          <a:bodyPr>
            <a:normAutofit/>
          </a:bodyPr>
          <a:lstStyle/>
          <a:p>
            <a:endParaRPr lang="es-ES" sz="4800" dirty="0"/>
          </a:p>
          <a:p>
            <a:r>
              <a:rPr lang="es-ES" sz="4800" dirty="0" err="1"/>
              <a:t>Prism</a:t>
            </a:r>
            <a:endParaRPr lang="es-ES" sz="4800" dirty="0"/>
          </a:p>
          <a:p>
            <a:pPr marL="0" indent="0">
              <a:buNone/>
            </a:pPr>
            <a:endParaRPr lang="es-ES" sz="4800" dirty="0"/>
          </a:p>
          <a:p>
            <a:r>
              <a:rPr lang="es-ES" sz="4800" dirty="0"/>
              <a:t>MVVM Light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54" y="131033"/>
            <a:ext cx="1769104" cy="1408737"/>
          </a:xfrm>
          <a:prstGeom prst="ellipse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38" y="1439896"/>
            <a:ext cx="6420225" cy="5394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6245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19208-2246-41C1-AE47-8DF9ED8F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dirty="0"/>
              <a:t>PRISM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FCEC2-4203-4099-89E3-4123399C8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243"/>
            <a:ext cx="10515600" cy="4671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3600" b="1" i="1" dirty="0"/>
              <a:t>¿Qué es?</a:t>
            </a:r>
          </a:p>
          <a:p>
            <a:pPr marL="0" indent="0">
              <a:buNone/>
            </a:pPr>
            <a:r>
              <a:rPr lang="es-ES" sz="3600" dirty="0"/>
              <a:t>Es un Framework para aplicaciones XAML en WPF, UWP y </a:t>
            </a:r>
            <a:r>
              <a:rPr lang="es-ES" sz="3600" dirty="0" err="1"/>
              <a:t>Xamarin</a:t>
            </a:r>
            <a:r>
              <a:rPr lang="es-ES" sz="3600" dirty="0"/>
              <a:t> </a:t>
            </a:r>
            <a:r>
              <a:rPr lang="es-ES" sz="3600" dirty="0" err="1"/>
              <a:t>Forms</a:t>
            </a:r>
            <a:r>
              <a:rPr lang="es-ES" sz="3600" dirty="0"/>
              <a:t>.</a:t>
            </a:r>
          </a:p>
          <a:p>
            <a:pPr marL="0" indent="0">
              <a:buNone/>
            </a:pPr>
            <a:endParaRPr lang="es-ES" sz="3600" dirty="0"/>
          </a:p>
          <a:p>
            <a:pPr marL="0" indent="0">
              <a:buNone/>
            </a:pPr>
            <a:r>
              <a:rPr lang="es-ES" sz="3600" b="1" i="1" dirty="0"/>
              <a:t>¿Qué beneficios aporta a nuestra aplicación?</a:t>
            </a:r>
          </a:p>
          <a:p>
            <a:pPr marL="0" indent="0">
              <a:buNone/>
            </a:pPr>
            <a:r>
              <a:rPr lang="es-ES" sz="3600" dirty="0"/>
              <a:t>- Débil acoplamiento</a:t>
            </a:r>
          </a:p>
          <a:p>
            <a:pPr marL="0" indent="0">
              <a:buNone/>
            </a:pPr>
            <a:r>
              <a:rPr lang="es-ES" sz="3600" dirty="0"/>
              <a:t>- Mantenibilidad</a:t>
            </a:r>
          </a:p>
          <a:p>
            <a:pPr marL="0" indent="0">
              <a:buNone/>
            </a:pPr>
            <a:r>
              <a:rPr lang="es-ES" sz="3600" dirty="0"/>
              <a:t>- Pruebas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1365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19208-2246-41C1-AE47-8DF9ED8F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dirty="0"/>
              <a:t>PRISM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FCEC2-4203-4099-89E3-4123399C8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66" y="1594779"/>
            <a:ext cx="11063068" cy="4912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i="1" dirty="0"/>
              <a:t>¿Qué permite </a:t>
            </a:r>
            <a:r>
              <a:rPr lang="es-ES" sz="3200" b="1" i="1" dirty="0" err="1"/>
              <a:t>Prism</a:t>
            </a:r>
            <a:r>
              <a:rPr lang="es-ES" sz="3200" b="1" i="1" dirty="0"/>
              <a:t>?</a:t>
            </a:r>
          </a:p>
          <a:p>
            <a:pPr marL="0" indent="0">
              <a:buNone/>
            </a:pPr>
            <a:r>
              <a:rPr lang="es-ES" sz="3200" dirty="0"/>
              <a:t>- Modularidad: desarrollo de aplicaciones compuestas por módulos independientes pero integrados.</a:t>
            </a:r>
          </a:p>
          <a:p>
            <a:pPr marL="0" indent="0">
              <a:buNone/>
            </a:pPr>
            <a:r>
              <a:rPr lang="es-ES" sz="3200" dirty="0"/>
              <a:t>- Comunicación: mecanismos de comunicación entre componentes débilmente acoplados</a:t>
            </a:r>
          </a:p>
          <a:p>
            <a:pPr marL="0" indent="0">
              <a:buNone/>
            </a:pPr>
            <a:r>
              <a:rPr lang="es-ES" sz="3200" dirty="0"/>
              <a:t>- Interfaz de usuario: desacoplamiento de los componentes de interfaz de usuario respecto al resto de la aplicación.</a:t>
            </a:r>
          </a:p>
          <a:p>
            <a:pPr marL="0" indent="0">
              <a:buNone/>
            </a:pPr>
            <a:r>
              <a:rPr lang="es-ES" sz="3200" dirty="0"/>
              <a:t>- Patrones de diseño: Facilita la implementación de patrones (por ejemplo, MVVM, separación de responsabilidades,...)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02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19208-2246-41C1-AE47-8DF9ED8F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dirty="0"/>
              <a:t>PRISM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FCEC2-4203-4099-89E3-4123399C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PRISM 6: </a:t>
            </a:r>
            <a:r>
              <a:rPr lang="pt-BR" sz="3600" dirty="0"/>
              <a:t>https://github.com/PrismLibrary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4000" dirty="0"/>
              <a:t>Contributo PRISM a cura de Sergio Pardo Ruiz</a:t>
            </a:r>
          </a:p>
          <a:p>
            <a:pPr marL="0" indent="0">
              <a:buNone/>
            </a:pPr>
            <a:r>
              <a:rPr lang="pt-BR" sz="4000" dirty="0"/>
              <a:t>Twitter: </a:t>
            </a:r>
            <a:r>
              <a:rPr lang="pt-BR" sz="4000" dirty="0">
                <a:solidFill>
                  <a:srgbClr val="0070C0"/>
                </a:solidFill>
              </a:rPr>
              <a:t>@</a:t>
            </a:r>
            <a:r>
              <a:rPr lang="pt-BR" sz="4000" dirty="0" err="1">
                <a:solidFill>
                  <a:srgbClr val="0070C0"/>
                </a:solidFill>
              </a:rPr>
              <a:t>SergioPardoRuiz</a:t>
            </a:r>
            <a:endParaRPr lang="es-E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3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106" y="3398371"/>
            <a:ext cx="4595469" cy="3446602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3268" y="3536965"/>
            <a:ext cx="5039935" cy="332103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t="46238" r="22418"/>
          <a:stretch/>
        </p:blipFill>
        <p:spPr>
          <a:xfrm>
            <a:off x="7158978" y="239187"/>
            <a:ext cx="4568514" cy="3324649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049" y="217093"/>
            <a:ext cx="3996784" cy="3290368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67163" y="239187"/>
            <a:ext cx="4389404" cy="3390391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" y="4511894"/>
            <a:ext cx="2332613" cy="8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5" y="1099607"/>
            <a:ext cx="7587132" cy="5004280"/>
          </a:xfrm>
          <a:effectLst>
            <a:softEdge rad="127000"/>
          </a:effec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43557" y="5393536"/>
            <a:ext cx="4248443" cy="169307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dirty="0"/>
              <a:t>¡Gracias!</a:t>
            </a:r>
            <a:br>
              <a:rPr lang="es-ES" sz="4800" dirty="0"/>
            </a:br>
            <a:r>
              <a:rPr lang="es-ES" sz="4800" dirty="0"/>
              <a:t>desde los años 90</a:t>
            </a:r>
            <a:br>
              <a:rPr lang="es-ES" sz="4800" dirty="0"/>
            </a:br>
            <a:endParaRPr lang="es-ES" sz="48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D9F497-98A7-4168-B993-124955A5BD76}"/>
              </a:ext>
            </a:extLst>
          </p:cNvPr>
          <p:cNvGrpSpPr/>
          <p:nvPr/>
        </p:nvGrpSpPr>
        <p:grpSpPr>
          <a:xfrm>
            <a:off x="5020854" y="209520"/>
            <a:ext cx="6920416" cy="1600438"/>
            <a:chOff x="4589794" y="1870762"/>
            <a:chExt cx="6920416" cy="16004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20634A7-1474-4DD3-A040-2F024CD30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10" y="2582499"/>
              <a:ext cx="609600" cy="6096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C0D73A1-F8FA-444E-85D4-CF77E696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610" y="1877727"/>
              <a:ext cx="609600" cy="609600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5786E63-E3BA-4E1C-B120-7F96196484DA}"/>
                </a:ext>
              </a:extLst>
            </p:cNvPr>
            <p:cNvSpPr txBox="1"/>
            <p:nvPr/>
          </p:nvSpPr>
          <p:spPr>
            <a:xfrm>
              <a:off x="4589794" y="1870762"/>
              <a:ext cx="6310816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4000" dirty="0">
                  <a:solidFill>
                    <a:srgbClr val="0070C0"/>
                  </a:solidFill>
                  <a:hlinkClick r:id="rId5"/>
                </a:rPr>
                <a:t>Giacomo.Vezzani@Gmail.com</a:t>
              </a:r>
              <a:endParaRPr lang="es-ES" sz="4000" dirty="0">
                <a:solidFill>
                  <a:srgbClr val="0070C0"/>
                </a:solidFill>
              </a:endParaRPr>
            </a:p>
            <a:p>
              <a:pPr algn="r"/>
              <a:r>
                <a:rPr lang="es-ES" sz="4000" dirty="0">
                  <a:solidFill>
                    <a:srgbClr val="0070C0"/>
                  </a:solidFill>
                </a:rPr>
                <a:t>@</a:t>
              </a:r>
              <a:r>
                <a:rPr lang="es-ES" sz="4000" dirty="0" err="1">
                  <a:solidFill>
                    <a:srgbClr val="0070C0"/>
                  </a:solidFill>
                </a:rPr>
                <a:t>VezzGiacomo</a:t>
              </a:r>
              <a:endParaRPr lang="es-ES" sz="4000" dirty="0">
                <a:solidFill>
                  <a:srgbClr val="0070C0"/>
                </a:solidFill>
              </a:endParaRPr>
            </a:p>
            <a:p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382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dirty="0"/>
              <a:t>¿De qué charlamos hoy?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79172" y="1690688"/>
            <a:ext cx="9951720" cy="4351338"/>
          </a:xfrm>
        </p:spPr>
        <p:txBody>
          <a:bodyPr>
            <a:normAutofit/>
          </a:bodyPr>
          <a:lstStyle/>
          <a:p>
            <a:r>
              <a:rPr lang="es-ES" sz="3600" dirty="0"/>
              <a:t>Un poco de historia de la aplicación de escritorio</a:t>
            </a:r>
          </a:p>
          <a:p>
            <a:pPr marL="0" indent="0">
              <a:buNone/>
            </a:pPr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WPF visión de conjunto</a:t>
            </a:r>
          </a:p>
          <a:p>
            <a:pPr marL="0" indent="0">
              <a:buNone/>
            </a:pPr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Qué aplicaciones clientes vemos en nuestro futuro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2" y="1234298"/>
            <a:ext cx="1798634" cy="1387248"/>
          </a:xfrm>
          <a:prstGeom prst="ellipse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2" y="5081866"/>
            <a:ext cx="1798634" cy="1387248"/>
          </a:xfrm>
          <a:prstGeom prst="ellipse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9" y="3134578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142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Luego al código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31849"/>
          </a:xfrm>
        </p:spPr>
        <p:txBody>
          <a:bodyPr>
            <a:noAutofit/>
          </a:bodyPr>
          <a:lstStyle/>
          <a:p>
            <a:r>
              <a:rPr lang="es-ES" sz="4800" dirty="0"/>
              <a:t>XAML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4400" dirty="0"/>
              <a:t>Controles básicos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4800" dirty="0"/>
              <a:t>Contenedores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4800" dirty="0"/>
              <a:t>Estilos</a:t>
            </a:r>
          </a:p>
          <a:p>
            <a:r>
              <a:rPr lang="es-ES" sz="4800" dirty="0"/>
              <a:t>MVVM y Data </a:t>
            </a:r>
            <a:r>
              <a:rPr lang="es-ES" sz="4800" dirty="0" err="1"/>
              <a:t>Binding</a:t>
            </a:r>
            <a:endParaRPr lang="es-ES" sz="4800" dirty="0"/>
          </a:p>
          <a:p>
            <a:r>
              <a:rPr lang="es-ES" sz="4800" dirty="0" err="1"/>
              <a:t>Fremework</a:t>
            </a:r>
            <a:r>
              <a:rPr lang="es-ES" sz="4800" dirty="0"/>
              <a:t> MVVM (</a:t>
            </a:r>
            <a:r>
              <a:rPr lang="es-ES" sz="4800" dirty="0" err="1"/>
              <a:t>Prism</a:t>
            </a:r>
            <a:r>
              <a:rPr lang="es-ES" sz="4800" dirty="0"/>
              <a:t>, MVVM Light)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54" y="131033"/>
            <a:ext cx="1769104" cy="14087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348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442" y="136033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b="1" dirty="0"/>
              <a:t>Un paso atrás en las aplicaciones de escritorio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5944"/>
            <a:ext cx="10515600" cy="4880170"/>
          </a:xfrm>
        </p:spPr>
        <p:txBody>
          <a:bodyPr>
            <a:normAutofit fontScale="92500" lnSpcReduction="10000"/>
          </a:bodyPr>
          <a:lstStyle/>
          <a:p>
            <a:r>
              <a:rPr lang="es-ES" sz="3600" dirty="0"/>
              <a:t>En la noche de los tiempos terminales estúpidos, o casi, sólo </a:t>
            </a:r>
            <a:r>
              <a:rPr lang="es-ES" sz="3600" dirty="0" err="1"/>
              <a:t>carácteres</a:t>
            </a:r>
            <a:r>
              <a:rPr lang="es-ES" sz="3600" dirty="0"/>
              <a:t>. Unix y PC con MS-DOS</a:t>
            </a:r>
          </a:p>
          <a:p>
            <a:r>
              <a:rPr lang="es-ES" sz="3600" dirty="0"/>
              <a:t>Llega Windows, primeras aplicaciones con entorno </a:t>
            </a:r>
            <a:r>
              <a:rPr lang="es-ES" sz="3600" dirty="0" err="1"/>
              <a:t>grafíco</a:t>
            </a:r>
            <a:r>
              <a:rPr lang="es-ES" sz="3600" dirty="0"/>
              <a:t> basadas en Windows </a:t>
            </a:r>
            <a:r>
              <a:rPr lang="es-ES" sz="3600" dirty="0" err="1"/>
              <a:t>Forms</a:t>
            </a:r>
            <a:r>
              <a:rPr lang="es-ES" sz="3600" dirty="0"/>
              <a:t> y sus demoniacas herramientas, VB6 y Access entre las más satánicas</a:t>
            </a:r>
          </a:p>
          <a:p>
            <a:r>
              <a:rPr lang="es-ES" sz="3600" dirty="0"/>
              <a:t>Año 2007,  Vista incluye </a:t>
            </a:r>
            <a:r>
              <a:rPr lang="es-ES" sz="3600" b="1" dirty="0"/>
              <a:t>W</a:t>
            </a:r>
            <a:r>
              <a:rPr lang="es-ES" sz="3600" dirty="0"/>
              <a:t>indows </a:t>
            </a:r>
            <a:r>
              <a:rPr lang="es-ES" sz="3600" b="1" dirty="0" err="1"/>
              <a:t>P</a:t>
            </a:r>
            <a:r>
              <a:rPr lang="es-ES" sz="3600" dirty="0" err="1"/>
              <a:t>resentation</a:t>
            </a:r>
            <a:r>
              <a:rPr lang="es-ES" sz="3600" dirty="0"/>
              <a:t> </a:t>
            </a:r>
            <a:r>
              <a:rPr lang="es-ES" sz="3600" b="1" dirty="0" err="1"/>
              <a:t>F</a:t>
            </a:r>
            <a:r>
              <a:rPr lang="es-ES" sz="3600" dirty="0" err="1"/>
              <a:t>oundation</a:t>
            </a:r>
            <a:r>
              <a:rPr lang="es-ES" sz="3600" dirty="0"/>
              <a:t> y abre las puertas a las modernas aplicaciones de escritorio vectorial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3200" dirty="0"/>
              <a:t>En medio de todo esto, internet y HTML, otra historia.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66" y="105190"/>
            <a:ext cx="1798634" cy="1387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129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39" y="122989"/>
            <a:ext cx="6350000" cy="635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59" y="2184401"/>
            <a:ext cx="4593389" cy="4593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4" y="293688"/>
            <a:ext cx="4762500" cy="37814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3297989"/>
            <a:ext cx="2291847" cy="32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50" y="504849"/>
            <a:ext cx="9636097" cy="602256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 rot="19219774">
            <a:off x="322132" y="448601"/>
            <a:ext cx="1705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i="1" dirty="0">
                <a:solidFill>
                  <a:srgbClr val="002060"/>
                </a:solidFill>
              </a:rPr>
              <a:t>80-90</a:t>
            </a:r>
          </a:p>
        </p:txBody>
      </p:sp>
    </p:spTree>
    <p:extLst>
      <p:ext uri="{BB962C8B-B14F-4D97-AF65-F5344CB8AC3E}">
        <p14:creationId xmlns:p14="http://schemas.microsoft.com/office/powerpoint/2010/main" val="193088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8" y="3234922"/>
            <a:ext cx="4265397" cy="34157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56" y="177716"/>
            <a:ext cx="4973972" cy="62423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89" y="648606"/>
            <a:ext cx="4801692" cy="255409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69" y="3488992"/>
            <a:ext cx="2334623" cy="29471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94" y="241759"/>
            <a:ext cx="2381250" cy="2381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3" y="177716"/>
            <a:ext cx="2660012" cy="22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553</Words>
  <Application>Microsoft Office PowerPoint</Application>
  <PresentationFormat>Panorámica</PresentationFormat>
  <Paragraphs>113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MS PGothic</vt:lpstr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¿De qué charlamos hoy?</vt:lpstr>
      <vt:lpstr>Luego al código</vt:lpstr>
      <vt:lpstr>Un paso atrás en las aplicaciones de escritorio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WPF Puntos claves</vt:lpstr>
      <vt:lpstr>WPF y MVVM para qué</vt:lpstr>
      <vt:lpstr>1  Presentación funcionales y agradables </vt:lpstr>
      <vt:lpstr>2  Sin limites de dispositivos</vt:lpstr>
      <vt:lpstr>“Nada es absoluto, todo es relativo”</vt:lpstr>
      <vt:lpstr>El adelanto histórico</vt:lpstr>
      <vt:lpstr>¡Te has olvidado “W” de Windows!</vt:lpstr>
      <vt:lpstr>2  Sin limites de dispositivos si, XAML y …</vt:lpstr>
      <vt:lpstr>3 Equipos multidisciplinares liberar el gráfico con MVVM</vt:lpstr>
      <vt:lpstr>Multiplica los resultados</vt:lpstr>
      <vt:lpstr>Hace el programador feliz</vt:lpstr>
      <vt:lpstr>Entre presente y futuro ¿Que nos piden los clientes?</vt:lpstr>
      <vt:lpstr>¿Qué necesitamos nosotros?</vt:lpstr>
      <vt:lpstr>¿Como cumplir con todo esto?</vt:lpstr>
      <vt:lpstr>Controles básicos Contenedores Estilo </vt:lpstr>
      <vt:lpstr>MVVM Data Binding Design data Event - Command IoC Servicios y Mock Comuication Async Messenger</vt:lpstr>
      <vt:lpstr>MVVM, no todo es ‘out of the box’</vt:lpstr>
      <vt:lpstr>PRISM</vt:lpstr>
      <vt:lpstr>PRISM</vt:lpstr>
      <vt:lpstr>PRISM</vt:lpstr>
      <vt:lpstr>Presentación de PowerPoint</vt:lpstr>
      <vt:lpstr>¡Gracias! desde los años 90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- MVVM</dc:title>
  <dc:creator>Giacomo Vezzani</dc:creator>
  <cp:lastModifiedBy>Giacomo Vezzani</cp:lastModifiedBy>
  <cp:revision>137</cp:revision>
  <dcterms:created xsi:type="dcterms:W3CDTF">2017-08-16T11:13:00Z</dcterms:created>
  <dcterms:modified xsi:type="dcterms:W3CDTF">2017-12-01T15:38:22Z</dcterms:modified>
</cp:coreProperties>
</file>